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13" r:id="rId3"/>
    <p:sldId id="3329" r:id="rId4"/>
    <p:sldId id="3327" r:id="rId5"/>
    <p:sldId id="3328" r:id="rId6"/>
    <p:sldId id="3316" r:id="rId7"/>
    <p:sldId id="3321" r:id="rId8"/>
    <p:sldId id="3319" r:id="rId9"/>
    <p:sldId id="3334" r:id="rId10"/>
    <p:sldId id="3322" r:id="rId11"/>
    <p:sldId id="3323" r:id="rId12"/>
    <p:sldId id="3324" r:id="rId13"/>
    <p:sldId id="3325" r:id="rId14"/>
    <p:sldId id="3326" r:id="rId15"/>
    <p:sldId id="3330" r:id="rId16"/>
    <p:sldId id="3331" r:id="rId17"/>
    <p:sldId id="3333" r:id="rId18"/>
    <p:sldId id="3332" r:id="rId19"/>
  </p:sldIdLst>
  <p:sldSz cx="12192000" cy="6858000"/>
  <p:notesSz cx="6886575" cy="100171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2A5F3-13E3-72B4-B226-EF83DEF34BD3}" v="41" dt="2021-05-11T11:45:48.315"/>
    <p1510:client id="{DED6EFF8-5DEA-4CB7-9D12-BC5B60B70E14}" v="95" dt="2021-05-11T17:34:35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63" autoAdjust="0"/>
    <p:restoredTop sz="94660"/>
  </p:normalViewPr>
  <p:slideViewPr>
    <p:cSldViewPr snapToGrid="0">
      <p:cViewPr varScale="1">
        <p:scale>
          <a:sx n="166" d="100"/>
          <a:sy n="166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52AA-B5F8-430F-98CA-FC8623DA0678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08625" cy="3943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D5C57-8C6B-4B99-A9AA-208D8B9EA1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0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BC73C-DFF2-49B1-A3EE-B0C4128E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222528-8931-4DF1-9D77-7A608A0CC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C2AA01-FC8D-4951-9FA7-21BBE032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0B9C3A-16DE-4AED-8FEB-1F9BD469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BDBB17-8470-498D-8B48-428A2AE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4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0DB7E-4E7D-4ABE-B1DF-A6290EFA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0E374F-58F6-49A7-9A71-88CA0BB7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364A4-4177-4A85-A143-3F78FAB5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14521-9EE4-40FD-93B9-4DD91377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F8AA05-A74B-4404-9AD0-97EBDAA3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0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7FD1A-E30C-414F-BB6A-E260AD983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2D92B8-7B68-47D5-9FD7-08E74FE00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08737-AC24-477F-87BB-25E0706C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B3BDA-C9BF-4CD4-BBB7-F91B4076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27C398-19EF-4F09-B50B-BEBDEFCE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8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1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A0380-483E-4139-8F97-B5273F12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1373B-B191-4A36-B2CC-7065AD6C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265257-7BEC-47E4-BABC-457AEEA5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8D0ED3-F515-4618-9BE4-731295C3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B3BED6-EBBF-4F48-B816-8D8785A3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05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2A4D-6BEC-4903-A6B4-01C40348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D7C2D2-4B7E-48C4-878D-76659DD3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E61E26-0FAC-4FCA-9B1E-4F7489E1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32FEE0-CF65-4DC2-A363-1730004B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372376-AC52-4683-8DD1-916D6E41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74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DF537-56E7-4727-8028-B0B807A1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54D7B0-BE34-4E69-97E2-9386CAE9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F4F84B-36C1-45FA-BBED-52AC6793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B31F6-483C-4BC2-9E26-8E41ADFB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0C34FC-7EEB-41A5-AD55-E9A5761F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E62B73-FF1E-411E-9103-49438254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38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78167-8645-4878-A873-6F1AECAB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1E1D26-43D2-4252-97BD-15A36B8C5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1C08A-07F9-4205-ACEF-E1E3C6125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86456F-14C1-4DF8-A374-F64EF1FEE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44F622-D0EE-43AA-9FFD-E91BC90F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267C5F-7CB4-4C85-ACBF-99CF56FA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B99EE1-8184-47F8-8213-0EB6174A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959AB6-838A-4BBF-B640-5D9F4B3B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1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9616A-92F2-4395-B9AE-8AD86726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7A2BC7-DAA8-4918-8528-C1E2BF97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8262B7-532A-4167-86A0-DEBFF9F0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E36FB2-084A-4B4D-B7CE-E2B55BB9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463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8CD340-19FC-48CB-A5B8-09087783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2D1AAF-488C-4238-B271-22DE5CB3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DCBAAE-4011-4F81-983A-8DC34378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47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1F946-0526-4B85-A665-14FDB14A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587A50-9ECA-4D9D-A4F3-55516678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E3AF46-FDB4-49AA-903D-3CE3C84FD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95167A-9457-4451-904D-5E643DD9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FE7F5D-D26A-42B6-8B1C-673277D5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5029B9-7833-4D2C-86D2-351869DC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404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02E57-B44E-4211-8956-10A4F0BF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C33556-7074-41E5-BCAE-060055346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1D4CF6-AD73-4665-97E8-5F854D055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57474F-9518-4988-BC5B-B084AA69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667FBC-AEA4-40A6-9289-D0CE7497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B4C55F-7150-4A89-891F-CE13173E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20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14A428F-123F-4EE8-8B12-28720926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BF54E1-60F9-4068-AE3F-8AFA3400C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D668A8-8767-41B7-8927-58D523EFF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57C07-C42B-4E6E-B7DF-3A01306A25B4}" type="datetimeFigureOut">
              <a:rPr lang="pt-BR" smtClean="0"/>
              <a:t>21/06/2021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F57FAA-29EB-4463-8BDD-03BC3397A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09B0D-AD64-44F6-96CC-7057B1F84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6DACF-104B-42C3-A17B-74835458C45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278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sv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sv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D3D45-9AA1-451E-A25C-9CAA6BE9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b="9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3DA709-3FAB-47B6-9FCC-5EFFA186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9621" y="3231931"/>
            <a:ext cx="4004441" cy="1821356"/>
          </a:xfrm>
        </p:spPr>
        <p:txBody>
          <a:bodyPr>
            <a:normAutofit/>
          </a:bodyPr>
          <a:lstStyle/>
          <a:p>
            <a:r>
              <a:rPr lang="pt-BR" sz="5400" b="1" dirty="0" err="1">
                <a:solidFill>
                  <a:schemeClr val="accent2">
                    <a:lumMod val="75000"/>
                  </a:schemeClr>
                </a:solidFill>
              </a:rPr>
              <a:t>Pechinchador</a:t>
            </a:r>
            <a:endParaRPr lang="pt-BR" sz="5400" b="1" dirty="0" err="1">
              <a:solidFill>
                <a:schemeClr val="accent2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891DD-DB57-4B21-A17C-281F106C5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800" b="1" dirty="0"/>
              <a:t>SUPP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5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T2 – PARÂMETROS DE EXCLUSIVIDADE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do destinatário, UF, Região, Cidade e percentual de exclusividade concedida;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D6B2581-A21D-464E-BF92-593CD9DC3171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FDD77FB-E8CD-4044-A870-FBD3EC35F9D2}"/>
                </a:ext>
              </a:extLst>
            </p:cNvPr>
            <p:cNvCxnSpPr>
              <a:cxnSpLocks/>
            </p:cNvCxnSpPr>
            <p:nvPr/>
          </p:nvCxnSpPr>
          <p:spPr>
            <a:xfrm>
              <a:off x="4587438" y="6072074"/>
              <a:ext cx="74012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9C7B822-C3B1-49D9-8247-45D9814D9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0336" b="-9582"/>
            <a:stretch/>
          </p:blipFill>
          <p:spPr>
            <a:xfrm>
              <a:off x="4587438" y="504114"/>
              <a:ext cx="7378984" cy="302691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9E7D6308-11FF-4371-BD82-DB073B45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4705" y="823662"/>
              <a:ext cx="7677150" cy="4000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ED3DF90E-A386-4B27-86F9-2EEB6B0C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09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da UF, cidade;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E2732F-093B-45C3-A238-8D651E0EF249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3A23A28-A8E2-42BF-BDAD-02700F71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438" y="785925"/>
            <a:ext cx="6448425" cy="37242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11355C-6C8F-41B3-B4F2-E1BEBC5177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-13388"/>
          <a:stretch/>
        </p:blipFill>
        <p:spPr>
          <a:xfrm>
            <a:off x="4612099" y="491167"/>
            <a:ext cx="8505825" cy="2667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C099A8-706B-46CB-90FD-C38EA9B90E58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T3 – PARÂMETROS DE EXCLUSIVIDADE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D190E04-6184-4E92-8A67-00C11D005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da UF, Região e CLIENTE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T4 – PARÂMETROS DE EXCLUSIVIDADE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D62E8E-ABE3-4B95-90B8-3B99235D01C0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80705F1-8FDE-48E8-8FD0-469A2BCE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9556" y="792978"/>
              <a:ext cx="6448425" cy="37338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1516E56-120A-4D4B-8374-D5C4120E0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2008" b="14846"/>
            <a:stretch/>
          </p:blipFill>
          <p:spPr>
            <a:xfrm>
              <a:off x="4620808" y="488990"/>
              <a:ext cx="7492814" cy="227105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63AD24C9-F8B8-4B9B-8B81-CE648846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10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Do Tomador, Faixa e UF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T5 – PARÂMETROS DE EXCLUSIVIDADE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38E592-53C4-4859-9AF2-BA99C7F24AB4}"/>
              </a:ext>
            </a:extLst>
          </p:cNvPr>
          <p:cNvGrpSpPr/>
          <p:nvPr/>
        </p:nvGrpSpPr>
        <p:grpSpPr>
          <a:xfrm>
            <a:off x="3014362" y="0"/>
            <a:ext cx="10151364" cy="6858000"/>
            <a:chOff x="3014362" y="0"/>
            <a:chExt cx="10151364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008B9F2-00AE-46D3-B96B-7B449A6D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4650" y="838021"/>
              <a:ext cx="5353050" cy="3724275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ABD9AD0-E431-4A76-87F2-DFE86F8A7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-14134"/>
            <a:stretch/>
          </p:blipFill>
          <p:spPr>
            <a:xfrm>
              <a:off x="4669426" y="475897"/>
              <a:ext cx="8496300" cy="276225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EBC97BFD-C6D7-49FE-863E-7A5011D8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34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0" y="7645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AGENDAS POR DIA DE FATURAMENTO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T6 – PARÂMETROS DE EXCLUSIVIDADE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6DB0D8-B888-4324-ADAB-6ED68AB515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-12626"/>
          <a:stretch/>
        </p:blipFill>
        <p:spPr>
          <a:xfrm>
            <a:off x="4612099" y="469486"/>
            <a:ext cx="8448675" cy="2762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B915A84-953E-48D0-A10F-7E8097EF9B57}"/>
              </a:ext>
            </a:extLst>
          </p:cNvPr>
          <p:cNvGrpSpPr/>
          <p:nvPr/>
        </p:nvGrpSpPr>
        <p:grpSpPr>
          <a:xfrm>
            <a:off x="3014362" y="0"/>
            <a:ext cx="7846137" cy="6858000"/>
            <a:chOff x="3014362" y="0"/>
            <a:chExt cx="7846137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FDEF35D-EB82-4143-94F9-A13C16F3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099" y="780013"/>
              <a:ext cx="6248400" cy="32004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AF39EB-E602-49F7-AD13-07E3A38E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3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0" y="7645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T7 – RESULTADO DA ANÁLISE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6DB0D8-B888-4324-ADAB-6ED68AB515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-12626"/>
          <a:stretch/>
        </p:blipFill>
        <p:spPr>
          <a:xfrm>
            <a:off x="4612099" y="469486"/>
            <a:ext cx="8448675" cy="2762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B915A84-953E-48D0-A10F-7E8097EF9B57}"/>
              </a:ext>
            </a:extLst>
          </p:cNvPr>
          <p:cNvGrpSpPr/>
          <p:nvPr/>
        </p:nvGrpSpPr>
        <p:grpSpPr>
          <a:xfrm>
            <a:off x="3014362" y="0"/>
            <a:ext cx="7846137" cy="6858000"/>
            <a:chOff x="3014362" y="0"/>
            <a:chExt cx="7846137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FDEF35D-EB82-4143-94F9-A13C16F3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099" y="780013"/>
              <a:ext cx="6248400" cy="32004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AF39EB-E602-49F7-AD13-07E3A38E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51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D3D45-9AA1-451E-A25C-9CAA6BE9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b="9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CC984AF-5AE2-4074-988B-6B91BD742373}"/>
              </a:ext>
            </a:extLst>
          </p:cNvPr>
          <p:cNvSpPr/>
          <p:nvPr/>
        </p:nvSpPr>
        <p:spPr>
          <a:xfrm>
            <a:off x="7968041" y="2408221"/>
            <a:ext cx="3960000" cy="396000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3DA709-3FAB-47B6-9FCC-5EFFA186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9621" y="3231931"/>
            <a:ext cx="4004441" cy="1821356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accent2">
                    <a:lumMod val="75000"/>
                  </a:schemeClr>
                </a:solidFill>
              </a:rPr>
              <a:t>New Tracking</a:t>
            </a:r>
            <a:br>
              <a:rPr lang="pt-BR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BR" sz="3600" b="1" dirty="0" err="1">
                <a:solidFill>
                  <a:schemeClr val="accent2">
                    <a:lumMod val="75000"/>
                  </a:schemeClr>
                </a:solidFill>
              </a:rPr>
              <a:t>Last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2">
                    <a:lumMod val="75000"/>
                  </a:schemeClr>
                </a:solidFill>
              </a:rPr>
              <a:t>Mile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</a:rPr>
              <a:t> Console</a:t>
            </a:r>
            <a:endParaRPr lang="pt-BR" sz="3600" b="1" dirty="0">
              <a:solidFill>
                <a:schemeClr val="accent2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891DD-DB57-4B21-A17C-281F106C5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800" b="1" dirty="0"/>
              <a:t>SUPP DATA</a:t>
            </a:r>
          </a:p>
        </p:txBody>
      </p:sp>
    </p:spTree>
    <p:extLst>
      <p:ext uri="{BB962C8B-B14F-4D97-AF65-F5344CB8AC3E}">
        <p14:creationId xmlns:p14="http://schemas.microsoft.com/office/powerpoint/2010/main" val="272058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</a:t>
            </a:r>
            <a:r>
              <a:rPr lang="pt-BR" sz="1200" b="1" dirty="0" err="1">
                <a:solidFill>
                  <a:schemeClr val="accent2"/>
                </a:solidFill>
              </a:rPr>
              <a:t>Last</a:t>
            </a:r>
            <a:r>
              <a:rPr lang="pt-BR" sz="1200" b="1" dirty="0">
                <a:solidFill>
                  <a:schemeClr val="accent2"/>
                </a:solidFill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</a:rPr>
              <a:t>Mile</a:t>
            </a:r>
            <a:r>
              <a:rPr lang="pt-BR" sz="1200" b="1" dirty="0">
                <a:solidFill>
                  <a:schemeClr val="accent2"/>
                </a:solidFill>
              </a:rPr>
              <a:t> Console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LAST MILE de entrega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Tela cessível por nova opção de menu “</a:t>
            </a:r>
            <a:r>
              <a:rPr lang="pt-BR" sz="1200" dirty="0" err="1"/>
              <a:t>Last</a:t>
            </a:r>
            <a:r>
              <a:rPr lang="pt-BR" sz="1200" dirty="0"/>
              <a:t> MILE”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Manter o mesmo conceito das demais consultas;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detalhe da JORNADA DA ENTREGA deverá estar acessível através do ÍCONE na coluna Ações do GRID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3DE639-BD11-4A5A-9917-B56005681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62" y="-7589"/>
            <a:ext cx="9103350" cy="68580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2A1DB6F-C58D-448D-BFE6-FC55EF8589BD}"/>
              </a:ext>
            </a:extLst>
          </p:cNvPr>
          <p:cNvCxnSpPr>
            <a:cxnSpLocks/>
          </p:cNvCxnSpPr>
          <p:nvPr/>
        </p:nvCxnSpPr>
        <p:spPr>
          <a:xfrm flipV="1">
            <a:off x="1186004" y="1757263"/>
            <a:ext cx="1944077" cy="17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DC6FF59-1B23-46BB-86E7-39F939143B30}"/>
              </a:ext>
            </a:extLst>
          </p:cNvPr>
          <p:cNvCxnSpPr>
            <a:cxnSpLocks/>
          </p:cNvCxnSpPr>
          <p:nvPr/>
        </p:nvCxnSpPr>
        <p:spPr>
          <a:xfrm flipV="1">
            <a:off x="2741691" y="2299580"/>
            <a:ext cx="1884630" cy="304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4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</a:t>
            </a:r>
            <a:r>
              <a:rPr lang="pt-BR" sz="1200" b="1" dirty="0" err="1">
                <a:solidFill>
                  <a:schemeClr val="accent2"/>
                </a:solidFill>
              </a:rPr>
              <a:t>Last</a:t>
            </a:r>
            <a:r>
              <a:rPr lang="pt-BR" sz="1200" b="1" dirty="0">
                <a:solidFill>
                  <a:schemeClr val="accent2"/>
                </a:solidFill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</a:rPr>
              <a:t>Mile</a:t>
            </a:r>
            <a:r>
              <a:rPr lang="pt-BR" sz="1200" b="1" dirty="0">
                <a:solidFill>
                  <a:schemeClr val="accent2"/>
                </a:solidFill>
              </a:rPr>
              <a:t> Detalhes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os detalhes da JORNADA de ENTREGA da NOTA;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Utiliza a própria tela de DETALHES da NOTA FISCAL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9EB62DE-FF70-4942-847C-A56CC05BE86B}"/>
              </a:ext>
            </a:extLst>
          </p:cNvPr>
          <p:cNvGrpSpPr/>
          <p:nvPr/>
        </p:nvGrpSpPr>
        <p:grpSpPr>
          <a:xfrm>
            <a:off x="3021450" y="0"/>
            <a:ext cx="9115063" cy="6858000"/>
            <a:chOff x="3021450" y="0"/>
            <a:chExt cx="9115063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468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Imagem 11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6DE525D2-177A-4381-8E9B-B7C78F92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450" y="0"/>
              <a:ext cx="9115063" cy="6858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871C6BF-4815-4ADB-A7A8-730EFEEB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0436" y="2827322"/>
              <a:ext cx="7388285" cy="3645906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F3A38FC-4434-46F0-81D7-41F335FF777B}"/>
                </a:ext>
              </a:extLst>
            </p:cNvPr>
            <p:cNvSpPr/>
            <p:nvPr/>
          </p:nvSpPr>
          <p:spPr>
            <a:xfrm>
              <a:off x="4046898" y="2924269"/>
              <a:ext cx="7052650" cy="26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b="1" dirty="0" err="1">
                  <a:solidFill>
                    <a:schemeClr val="tx1"/>
                  </a:solidFill>
                </a:rPr>
                <a:t>Last</a:t>
              </a:r>
              <a:r>
                <a:rPr lang="pt-BR" sz="1000" b="1" dirty="0">
                  <a:solidFill>
                    <a:schemeClr val="tx1"/>
                  </a:solidFill>
                </a:rPr>
                <a:t> </a:t>
              </a:r>
              <a:r>
                <a:rPr lang="pt-BR" sz="1000" b="1" dirty="0" err="1">
                  <a:solidFill>
                    <a:schemeClr val="tx1"/>
                  </a:solidFill>
                </a:rPr>
                <a:t>Mile</a:t>
              </a:r>
              <a:r>
                <a:rPr lang="pt-BR" sz="1000" b="1" dirty="0">
                  <a:solidFill>
                    <a:schemeClr val="tx1"/>
                  </a:solidFill>
                </a:rPr>
                <a:t>                      Parceiro: </a:t>
              </a:r>
              <a:r>
                <a:rPr lang="pt-BR" sz="1000" dirty="0">
                  <a:solidFill>
                    <a:schemeClr val="tx1"/>
                  </a:solidFill>
                </a:rPr>
                <a:t>12345678901234567890                     </a:t>
              </a:r>
              <a:r>
                <a:rPr lang="pt-BR" sz="1000" b="1" dirty="0">
                  <a:solidFill>
                    <a:schemeClr val="tx1"/>
                  </a:solidFill>
                </a:rPr>
                <a:t>Motorista</a:t>
              </a:r>
              <a:r>
                <a:rPr lang="pt-BR" sz="1000" dirty="0">
                  <a:solidFill>
                    <a:schemeClr val="tx1"/>
                  </a:solidFill>
                </a:rPr>
                <a:t>: </a:t>
              </a:r>
              <a:r>
                <a:rPr lang="pt-BR" sz="1000" dirty="0" err="1">
                  <a:solidFill>
                    <a:schemeClr val="tx1"/>
                  </a:solidFill>
                </a:rPr>
                <a:t>abcdefghijklmnopqrstuvxyx</a:t>
              </a:r>
              <a:r>
                <a:rPr lang="pt-BR" sz="1000" b="1" dirty="0">
                  <a:solidFill>
                    <a:schemeClr val="tx1"/>
                  </a:solidFill>
                </a:rPr>
                <a:t>               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702EAC3-46C7-4987-B966-4DD2D2CB95E2}"/>
                </a:ext>
              </a:extLst>
            </p:cNvPr>
            <p:cNvSpPr/>
            <p:nvPr/>
          </p:nvSpPr>
          <p:spPr>
            <a:xfrm>
              <a:off x="3973807" y="3364871"/>
              <a:ext cx="7189112" cy="2845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51BBDE-17CD-4647-A4F3-DE5FA236AD01}"/>
              </a:ext>
            </a:extLst>
          </p:cNvPr>
          <p:cNvSpPr/>
          <p:nvPr/>
        </p:nvSpPr>
        <p:spPr>
          <a:xfrm>
            <a:off x="4028792" y="2924269"/>
            <a:ext cx="7052650" cy="26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 err="1">
                <a:solidFill>
                  <a:schemeClr val="tx1"/>
                </a:solidFill>
              </a:rPr>
              <a:t>Last</a:t>
            </a:r>
            <a:r>
              <a:rPr lang="pt-BR" sz="1000" b="1" dirty="0">
                <a:solidFill>
                  <a:schemeClr val="tx1"/>
                </a:solidFill>
              </a:rPr>
              <a:t> </a:t>
            </a:r>
            <a:r>
              <a:rPr lang="pt-BR" sz="1000" b="1" dirty="0" err="1">
                <a:solidFill>
                  <a:schemeClr val="tx1"/>
                </a:solidFill>
              </a:rPr>
              <a:t>Mile</a:t>
            </a:r>
            <a:r>
              <a:rPr lang="pt-BR" sz="1000" b="1" dirty="0">
                <a:solidFill>
                  <a:schemeClr val="tx1"/>
                </a:solidFill>
              </a:rPr>
              <a:t>                      Parceiro: </a:t>
            </a:r>
            <a:r>
              <a:rPr lang="pt-BR" sz="1000" dirty="0">
                <a:solidFill>
                  <a:schemeClr val="tx1"/>
                </a:solidFill>
              </a:rPr>
              <a:t>12345678901234567890                     </a:t>
            </a:r>
            <a:r>
              <a:rPr lang="pt-BR" sz="1000" b="1" dirty="0">
                <a:solidFill>
                  <a:schemeClr val="tx1"/>
                </a:solidFill>
              </a:rPr>
              <a:t>Motorista</a:t>
            </a:r>
            <a:r>
              <a:rPr lang="pt-BR" sz="1000" dirty="0">
                <a:solidFill>
                  <a:schemeClr val="tx1"/>
                </a:solidFill>
              </a:rPr>
              <a:t>: 12345678901234567890</a:t>
            </a:r>
            <a:r>
              <a:rPr lang="pt-BR" sz="1000" b="1" dirty="0">
                <a:solidFill>
                  <a:schemeClr val="tx1"/>
                </a:solidFill>
              </a:rPr>
              <a:t>              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3E27AE0-EE96-445E-9047-2390AD972AD3}"/>
              </a:ext>
            </a:extLst>
          </p:cNvPr>
          <p:cNvSpPr/>
          <p:nvPr/>
        </p:nvSpPr>
        <p:spPr>
          <a:xfrm>
            <a:off x="4046898" y="3329417"/>
            <a:ext cx="7052650" cy="26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Saída: </a:t>
            </a:r>
            <a:r>
              <a:rPr lang="pt-BR" sz="1000" dirty="0">
                <a:solidFill>
                  <a:schemeClr val="tx1"/>
                </a:solidFill>
              </a:rPr>
              <a:t>99:99:99</a:t>
            </a:r>
            <a:r>
              <a:rPr lang="pt-BR" sz="1000" b="1" dirty="0">
                <a:solidFill>
                  <a:schemeClr val="tx1"/>
                </a:solidFill>
              </a:rPr>
              <a:t>                                                                                              Chegada: </a:t>
            </a:r>
            <a:r>
              <a:rPr lang="pt-BR" sz="1000" dirty="0">
                <a:solidFill>
                  <a:schemeClr val="tx1"/>
                </a:solidFill>
              </a:rPr>
              <a:t>99:99:99</a:t>
            </a:r>
            <a:r>
              <a:rPr lang="pt-BR" sz="1000" b="1" dirty="0">
                <a:solidFill>
                  <a:schemeClr val="tx1"/>
                </a:solidFill>
              </a:rPr>
              <a:t>              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C9ADDFC-B3EC-49D2-B98C-D7608F25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398" y="3770019"/>
            <a:ext cx="1920240" cy="2420112"/>
          </a:xfrm>
          <a:prstGeom prst="rect">
            <a:avLst/>
          </a:prstGeom>
        </p:spPr>
      </p:pic>
      <p:pic>
        <p:nvPicPr>
          <p:cNvPr id="33" name="Imagem 3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841DB5-5746-4FEE-950E-B4A03B328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93" y="3743760"/>
            <a:ext cx="1670957" cy="24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AD6BA3C-D2F2-4677-BBD5-9B5A8747BE9F}"/>
              </a:ext>
            </a:extLst>
          </p:cNvPr>
          <p:cNvSpPr txBox="1"/>
          <p:nvPr/>
        </p:nvSpPr>
        <p:spPr>
          <a:xfrm>
            <a:off x="548640" y="615022"/>
            <a:ext cx="11016343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Telas</a:t>
            </a:r>
          </a:p>
          <a:p>
            <a:pPr algn="l"/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&gt;&gt; Conectividade de Dados (entrada)</a:t>
            </a:r>
          </a:p>
          <a:p>
            <a:pPr algn="l">
              <a:spcAft>
                <a:spcPts val="1200"/>
              </a:spcAft>
            </a:pPr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</a:t>
            </a:r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- Tela exibindo faturamento base com as informações de venda</a:t>
            </a:r>
          </a:p>
          <a:p>
            <a:pPr algn="l"/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&gt;&gt; Flexibilidade de Parametrização</a:t>
            </a:r>
          </a:p>
          <a:p>
            <a:pPr algn="l">
              <a:spcAft>
                <a:spcPts val="1200"/>
              </a:spcAft>
            </a:pPr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</a:t>
            </a:r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- Níveis de parametrização (Critérios de Cliente, Destinatário e Fornecedor) Tela que exiba as possibilidade do sistema. Parâmetros em amarelo (aba "de Para")</a:t>
            </a:r>
          </a:p>
          <a:p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&gt;&gt; Definição de Tipo de entrega</a:t>
            </a:r>
          </a:p>
          <a:p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- Resultados possíveis (Definição do tipo de entrega, Parceiro Ideal ou Alerta de Análise)  Consolidado de entregas tipo o resumo do "Comparador“</a:t>
            </a:r>
          </a:p>
          <a:p>
            <a:pPr algn="l"/>
            <a:endParaRPr lang="pt-B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&gt;&gt; Cadastro de Transportadores</a:t>
            </a:r>
          </a:p>
          <a:p>
            <a:r>
              <a:rPr lang="pt-B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	</a:t>
            </a:r>
            <a:r>
              <a:rPr lang="pt-BR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- ESTARÁ NO PROTÓTIPO GFRETES</a:t>
            </a:r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algn="l"/>
            <a:endParaRPr lang="pt-BR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100" dirty="0">
                <a:solidFill>
                  <a:srgbClr val="FF0000"/>
                </a:solidFill>
                <a:latin typeface="Calibri" panose="020F0502020204030204" pitchFamily="34" charset="0"/>
              </a:rPr>
              <a:t>POWER BI EMBEDED</a:t>
            </a:r>
          </a:p>
          <a:p>
            <a:pPr algn="l"/>
            <a:endParaRPr lang="pt-BR" sz="1100" b="1" i="0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1100" b="1" dirty="0">
                <a:solidFill>
                  <a:srgbClr val="FF0000"/>
                </a:solidFill>
                <a:latin typeface="Calibri" panose="020F0502020204030204" pitchFamily="34" charset="0"/>
              </a:rPr>
              <a:t> &gt;&gt; Perfil de Distribuição</a:t>
            </a:r>
          </a:p>
          <a:p>
            <a:r>
              <a:rPr lang="pt-BR" sz="1100" b="1" dirty="0">
                <a:solidFill>
                  <a:srgbClr val="FF0000"/>
                </a:solidFill>
                <a:latin typeface="Calibri" panose="020F0502020204030204" pitchFamily="34" charset="0"/>
              </a:rPr>
              <a:t>                                - Dashboard interativo mostrando as regiões de atendimento e suas proporções;</a:t>
            </a:r>
          </a:p>
          <a:p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algn="l"/>
            <a:r>
              <a:rPr lang="pt-BR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805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F6E2B-EC74-4463-82DA-A3B772F5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66" y="216823"/>
            <a:ext cx="10515600" cy="525561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PECHINCHADOR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F85FBE-5D06-48A8-A076-70AEB0604A84}"/>
              </a:ext>
            </a:extLst>
          </p:cNvPr>
          <p:cNvSpPr txBox="1"/>
          <p:nvPr/>
        </p:nvSpPr>
        <p:spPr>
          <a:xfrm>
            <a:off x="782053" y="1195389"/>
            <a:ext cx="928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pt-BR" dirty="0"/>
              <a:t>O </a:t>
            </a:r>
            <a:r>
              <a:rPr lang="pt-BR" dirty="0" err="1"/>
              <a:t>Pechinchador</a:t>
            </a:r>
            <a:r>
              <a:rPr lang="pt-BR" dirty="0"/>
              <a:t> será acessado via PORTAL (portal do cliente que deverá ser </a:t>
            </a:r>
            <a:r>
              <a:rPr lang="pt-BR" dirty="0" err="1"/>
              <a:t>remanufaturado</a:t>
            </a:r>
            <a:r>
              <a:rPr lang="pt-BR" dirty="0"/>
              <a:t>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4B6C55-874A-4A33-AB1F-158C81AE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6" y="1774051"/>
            <a:ext cx="3529343" cy="2780269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BFAC857-55B8-4788-93C4-EF406A6884A4}"/>
              </a:ext>
            </a:extLst>
          </p:cNvPr>
          <p:cNvSpPr/>
          <p:nvPr/>
        </p:nvSpPr>
        <p:spPr>
          <a:xfrm rot="10800000">
            <a:off x="3795559" y="2212808"/>
            <a:ext cx="1075205" cy="46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14FAD5-D2B3-41D2-9C2E-8E0AFE5A8BED}"/>
              </a:ext>
            </a:extLst>
          </p:cNvPr>
          <p:cNvSpPr txBox="1"/>
          <p:nvPr/>
        </p:nvSpPr>
        <p:spPr>
          <a:xfrm>
            <a:off x="3991069" y="2674536"/>
            <a:ext cx="175939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CRIAR um link aqui ara ao ÁREA do PECHINCHADOR;</a:t>
            </a:r>
          </a:p>
          <a:p>
            <a:pPr>
              <a:spcAft>
                <a:spcPts val="1200"/>
              </a:spcAft>
            </a:pPr>
            <a:r>
              <a:rPr lang="pt-BR" dirty="0"/>
              <a:t>Necessário criar IMAGEM simbólica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E8756F-392C-4BD5-AC93-D968484A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99" y="1870984"/>
            <a:ext cx="3760933" cy="258640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686475-3E92-4C6B-B76A-5B5966CFCC11}"/>
              </a:ext>
            </a:extLst>
          </p:cNvPr>
          <p:cNvSpPr/>
          <p:nvPr/>
        </p:nvSpPr>
        <p:spPr>
          <a:xfrm rot="10800000">
            <a:off x="9874637" y="1870984"/>
            <a:ext cx="1075205" cy="46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C7B32F-D0CB-46DE-8B92-9808282BB77E}"/>
              </a:ext>
            </a:extLst>
          </p:cNvPr>
          <p:cNvSpPr txBox="1"/>
          <p:nvPr/>
        </p:nvSpPr>
        <p:spPr>
          <a:xfrm>
            <a:off x="9874637" y="2564020"/>
            <a:ext cx="17593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Área do Pechinchado;</a:t>
            </a:r>
          </a:p>
          <a:p>
            <a:pPr>
              <a:spcAft>
                <a:spcPts val="1200"/>
              </a:spcAft>
            </a:pPr>
            <a:r>
              <a:rPr lang="pt-BR" dirty="0"/>
              <a:t>Criar LINK ara acesso ao Protótipo</a:t>
            </a:r>
          </a:p>
        </p:txBody>
      </p:sp>
    </p:spTree>
    <p:extLst>
      <p:ext uri="{BB962C8B-B14F-4D97-AF65-F5344CB8AC3E}">
        <p14:creationId xmlns:p14="http://schemas.microsoft.com/office/powerpoint/2010/main" val="222050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FD03F1-26DF-4448-A895-26F79AA4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" y="298764"/>
            <a:ext cx="3529343" cy="2786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CA0D6A-1A56-4E7D-8E7E-6E465A36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60" y="318420"/>
            <a:ext cx="3565398" cy="27866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1803B0C-F312-453F-8A76-2F3BECD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645" y="407406"/>
            <a:ext cx="3555824" cy="27866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F61B36F-2B32-4F1E-AE2A-D792B438D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17" y="3552630"/>
            <a:ext cx="3529343" cy="278026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E084EB2-42DA-469D-A348-3E58C7144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33" y="3980566"/>
            <a:ext cx="6427850" cy="20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8F284C-3609-49A4-86BB-B0E0AE70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4" y="544841"/>
            <a:ext cx="4055710" cy="25666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0F64E5-131A-4455-BC3D-D530E34D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3" y="525096"/>
            <a:ext cx="3760933" cy="25864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9935C5-D381-4D5E-AE4F-7341EB56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85" y="525096"/>
            <a:ext cx="4168672" cy="25864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4CC86CB-CD00-49E1-A6AE-58FC89599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4" y="3658260"/>
            <a:ext cx="4083370" cy="29326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A8A6D3F-1A8D-41BB-857C-32E2C4199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108" y="3658259"/>
            <a:ext cx="3623718" cy="227175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B0267B3-37D0-4F68-A1A0-63F81FC83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64" y="3658259"/>
            <a:ext cx="3957432" cy="30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GUIDE LINE  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265859" y="355879"/>
            <a:ext cx="7915124" cy="6123387"/>
          </a:xfrm>
          <a:prstGeom prst="rect">
            <a:avLst/>
          </a:prstGeom>
          <a:solidFill>
            <a:schemeClr val="bg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que compõem o deck que o “</a:t>
            </a:r>
            <a:r>
              <a:rPr lang="pt-BR" sz="1200" dirty="0" err="1"/>
              <a:t>pechinchador</a:t>
            </a:r>
            <a:r>
              <a:rPr lang="pt-BR" sz="1200" dirty="0"/>
              <a:t>” deverá analisar;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E716D2-20F7-40AB-B71F-F29E85BDC7BC}"/>
              </a:ext>
            </a:extLst>
          </p:cNvPr>
          <p:cNvSpPr/>
          <p:nvPr/>
        </p:nvSpPr>
        <p:spPr>
          <a:xfrm>
            <a:off x="3022926" y="7588"/>
            <a:ext cx="9177638" cy="36355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CABEÇALHO DE TELA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5775A77-9A32-4FCC-AC20-48D5784CCBCE}"/>
              </a:ext>
            </a:extLst>
          </p:cNvPr>
          <p:cNvSpPr/>
          <p:nvPr/>
        </p:nvSpPr>
        <p:spPr>
          <a:xfrm>
            <a:off x="3005795" y="371145"/>
            <a:ext cx="1296237" cy="6494443"/>
          </a:xfrm>
          <a:prstGeom prst="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MENU VERTICAL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(Grupos e </a:t>
            </a:r>
            <a:r>
              <a:rPr lang="pt-BR" sz="1200" dirty="0" err="1">
                <a:solidFill>
                  <a:schemeClr val="tx1"/>
                </a:solidFill>
              </a:rPr>
              <a:t>Drill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down</a:t>
            </a:r>
            <a:r>
              <a:rPr lang="pt-BR" sz="1200" dirty="0">
                <a:solidFill>
                  <a:schemeClr val="tx1"/>
                </a:solidFill>
              </a:rPr>
              <a:t> de itens de MENU)</a:t>
            </a:r>
            <a:endParaRPr lang="pt-BR" sz="12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80F338-A3DC-451F-AA95-4549B01B2F98}"/>
              </a:ext>
            </a:extLst>
          </p:cNvPr>
          <p:cNvSpPr/>
          <p:nvPr/>
        </p:nvSpPr>
        <p:spPr>
          <a:xfrm>
            <a:off x="4302032" y="6486855"/>
            <a:ext cx="7878951" cy="363557"/>
          </a:xfrm>
          <a:prstGeom prst="rect">
            <a:avLst/>
          </a:prstGeom>
          <a:solidFill>
            <a:schemeClr val="accent6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MARCA E MÍDIAS SOCIAIS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212F7E-242D-4BF7-802F-5AA18A5B87DF}"/>
              </a:ext>
            </a:extLst>
          </p:cNvPr>
          <p:cNvSpPr/>
          <p:nvPr/>
        </p:nvSpPr>
        <p:spPr>
          <a:xfrm>
            <a:off x="4490321" y="562558"/>
            <a:ext cx="7545762" cy="2731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NOME TELA E BARRA DE AÇÕES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7595C95-F9EE-46B5-B9E8-B5960AC72A93}"/>
              </a:ext>
            </a:extLst>
          </p:cNvPr>
          <p:cNvSpPr/>
          <p:nvPr/>
        </p:nvSpPr>
        <p:spPr>
          <a:xfrm>
            <a:off x="4573052" y="933162"/>
            <a:ext cx="7463031" cy="2731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COLUNAS DO GRID DE DADOS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8DE1015-BD1F-4B72-AA67-A98C14784A3E}"/>
              </a:ext>
            </a:extLst>
          </p:cNvPr>
          <p:cNvSpPr/>
          <p:nvPr/>
        </p:nvSpPr>
        <p:spPr>
          <a:xfrm>
            <a:off x="4573051" y="1215185"/>
            <a:ext cx="7463031" cy="273145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FILTROS DE COLUNAS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90468" y="3833972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241CD70-6E16-4644-83FE-BB13E38D0A42}"/>
              </a:ext>
            </a:extLst>
          </p:cNvPr>
          <p:cNvSpPr/>
          <p:nvPr/>
        </p:nvSpPr>
        <p:spPr>
          <a:xfrm>
            <a:off x="2598011" y="3259136"/>
            <a:ext cx="413900" cy="31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que compõem o deck que o “</a:t>
            </a:r>
            <a:r>
              <a:rPr lang="pt-BR" sz="1200" dirty="0" err="1"/>
              <a:t>pechinchador</a:t>
            </a:r>
            <a:r>
              <a:rPr lang="pt-BR" sz="1200" dirty="0"/>
              <a:t>” deverá analisar;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DECK possui uma identificação única que recebe no UPLOAD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Botões: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ANALISAR: processa a análise e distribuição do deck de faturamento escolhendo os parceiros de transporte; o parceiro escolhido ara cada nota é informado no próprio GRID na COLUNA PARCEIRO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RESULTADO: Dá acesso a tela resumo de resultado da análise;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Ícones e simbologia: manter a do New Tracking (quando se aplicar)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Paleta: manter a do New Tracking;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Objetos relativos a marca SUPPORTE são provisórios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a ser exibido possui 14 colunas e rolara na horizontal. Ver GRID completo no próximo slide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87438" y="6072074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1007D83-A7C1-49B5-B633-F3B2F07C0720}"/>
              </a:ext>
            </a:extLst>
          </p:cNvPr>
          <p:cNvGrpSpPr/>
          <p:nvPr/>
        </p:nvGrpSpPr>
        <p:grpSpPr>
          <a:xfrm>
            <a:off x="4520808" y="933162"/>
            <a:ext cx="7445614" cy="4788163"/>
            <a:chOff x="4590468" y="933162"/>
            <a:chExt cx="7445614" cy="478816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533C1E9-4AAC-4ED7-8F5B-045334198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930"/>
            <a:stretch/>
          </p:blipFill>
          <p:spPr>
            <a:xfrm>
              <a:off x="4590468" y="933162"/>
              <a:ext cx="7445614" cy="4788163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458" y="5276930"/>
              <a:ext cx="2447925" cy="333375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1C2DEF41-AB14-45C7-AD8D-74A3CEB84D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7"/>
          <a:stretch/>
        </p:blipFill>
        <p:spPr>
          <a:xfrm>
            <a:off x="4499031" y="571189"/>
            <a:ext cx="7545761" cy="27622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952DF0E-3661-4F49-8D6E-B00B5E663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016" y="623199"/>
            <a:ext cx="1463040" cy="19812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2167925-429D-4E03-94EA-04098AEF4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273" y="622032"/>
            <a:ext cx="762000" cy="19812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3835C07-D88A-4E98-8304-15467120AA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1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0051D8-9570-46B5-900C-EC35F173445E}"/>
              </a:ext>
            </a:extLst>
          </p:cNvPr>
          <p:cNvGrpSpPr/>
          <p:nvPr/>
        </p:nvGrpSpPr>
        <p:grpSpPr>
          <a:xfrm>
            <a:off x="0" y="1522790"/>
            <a:ext cx="12192000" cy="4226785"/>
            <a:chOff x="-8720" y="1862424"/>
            <a:chExt cx="12192000" cy="4226785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690883E-03EA-436B-8860-C7D30859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720" y="1862424"/>
              <a:ext cx="12192000" cy="4226785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9D97FE7C-4AA5-4019-9DB5-7F994F507D42}"/>
                </a:ext>
              </a:extLst>
            </p:cNvPr>
            <p:cNvSpPr/>
            <p:nvPr/>
          </p:nvSpPr>
          <p:spPr>
            <a:xfrm>
              <a:off x="65318" y="2312117"/>
              <a:ext cx="33963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FA1EC30-7D69-4FC3-BA79-DC62E62E6EFE}"/>
                </a:ext>
              </a:extLst>
            </p:cNvPr>
            <p:cNvSpPr/>
            <p:nvPr/>
          </p:nvSpPr>
          <p:spPr>
            <a:xfrm>
              <a:off x="507312" y="2312117"/>
              <a:ext cx="67082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4258E86-FA56-4E26-89BA-3ACEBB93C68A}"/>
                </a:ext>
              </a:extLst>
            </p:cNvPr>
            <p:cNvSpPr/>
            <p:nvPr/>
          </p:nvSpPr>
          <p:spPr>
            <a:xfrm>
              <a:off x="1264808" y="2312117"/>
              <a:ext cx="37359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B4393AD-4196-48F2-8341-1A7AEADCE084}"/>
                </a:ext>
              </a:extLst>
            </p:cNvPr>
            <p:cNvSpPr/>
            <p:nvPr/>
          </p:nvSpPr>
          <p:spPr>
            <a:xfrm>
              <a:off x="1755868" y="2312117"/>
              <a:ext cx="966651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5684C96-F785-4806-84D5-9595990DD837}"/>
                </a:ext>
              </a:extLst>
            </p:cNvPr>
            <p:cNvSpPr/>
            <p:nvPr/>
          </p:nvSpPr>
          <p:spPr>
            <a:xfrm>
              <a:off x="2804702" y="2312117"/>
              <a:ext cx="190716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2A28C5D-1E54-4DCA-ADCC-5CA78B84C410}"/>
                </a:ext>
              </a:extLst>
            </p:cNvPr>
            <p:cNvSpPr/>
            <p:nvPr/>
          </p:nvSpPr>
          <p:spPr>
            <a:xfrm>
              <a:off x="4785353" y="2312117"/>
              <a:ext cx="966651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E9BF6BC-2337-4454-881B-2944DA462AE3}"/>
                </a:ext>
              </a:extLst>
            </p:cNvPr>
            <p:cNvSpPr/>
            <p:nvPr/>
          </p:nvSpPr>
          <p:spPr>
            <a:xfrm>
              <a:off x="5773235" y="2312117"/>
              <a:ext cx="4068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1497D02-096F-4BB7-A971-74C90F7A5589}"/>
                </a:ext>
              </a:extLst>
            </p:cNvPr>
            <p:cNvSpPr/>
            <p:nvPr/>
          </p:nvSpPr>
          <p:spPr>
            <a:xfrm>
              <a:off x="6256020" y="2312117"/>
              <a:ext cx="557348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7380F4D-0C61-48E9-9401-B1CE7CA40EA8}"/>
                </a:ext>
              </a:extLst>
            </p:cNvPr>
            <p:cNvSpPr/>
            <p:nvPr/>
          </p:nvSpPr>
          <p:spPr>
            <a:xfrm>
              <a:off x="6904268" y="2312117"/>
              <a:ext cx="45284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D5DCA7F-92FF-4BC3-B2D5-069F88E78B5D}"/>
                </a:ext>
              </a:extLst>
            </p:cNvPr>
            <p:cNvSpPr/>
            <p:nvPr/>
          </p:nvSpPr>
          <p:spPr>
            <a:xfrm>
              <a:off x="7421888" y="2312117"/>
              <a:ext cx="4176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953F66-DBE1-4DA5-AC8B-731D1BEBCFE3}"/>
                </a:ext>
              </a:extLst>
            </p:cNvPr>
            <p:cNvSpPr/>
            <p:nvPr/>
          </p:nvSpPr>
          <p:spPr>
            <a:xfrm>
              <a:off x="7895965" y="2312117"/>
              <a:ext cx="4176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3B0C57A-F67F-443C-9ED1-370FB76CFCEC}"/>
                </a:ext>
              </a:extLst>
            </p:cNvPr>
            <p:cNvSpPr/>
            <p:nvPr/>
          </p:nvSpPr>
          <p:spPr>
            <a:xfrm>
              <a:off x="8388519" y="2312117"/>
              <a:ext cx="151527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41F288C-18F4-4629-9981-8130AFDEE12E}"/>
                </a:ext>
              </a:extLst>
            </p:cNvPr>
            <p:cNvSpPr/>
            <p:nvPr/>
          </p:nvSpPr>
          <p:spPr>
            <a:xfrm>
              <a:off x="9950092" y="2312117"/>
              <a:ext cx="60958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1B35105-BE56-4A79-BCAE-00BC7B9E2F3E}"/>
                </a:ext>
              </a:extLst>
            </p:cNvPr>
            <p:cNvSpPr/>
            <p:nvPr/>
          </p:nvSpPr>
          <p:spPr>
            <a:xfrm>
              <a:off x="10641872" y="2312117"/>
              <a:ext cx="146304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Gráfico 17" descr="Monitor com preenchimento sólido">
            <a:extLst>
              <a:ext uri="{FF2B5EF4-FFF2-40B4-BE49-F238E27FC236}">
                <a16:creationId xmlns:a16="http://schemas.microsoft.com/office/drawing/2014/main" id="{C5C968F3-1F4E-433A-95CC-4C6613003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A8C1D7F-A6F0-4973-8991-3F35B6102BE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A56FA-E190-43B5-9992-49422AC4521E}"/>
              </a:ext>
            </a:extLst>
          </p:cNvPr>
          <p:cNvSpPr txBox="1"/>
          <p:nvPr/>
        </p:nvSpPr>
        <p:spPr>
          <a:xfrm>
            <a:off x="851444" y="790567"/>
            <a:ext cx="91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GRID a ser exibido possui 14 colunas.</a:t>
            </a:r>
          </a:p>
        </p:txBody>
      </p:sp>
    </p:spTree>
    <p:extLst>
      <p:ext uri="{BB962C8B-B14F-4D97-AF65-F5344CB8AC3E}">
        <p14:creationId xmlns:p14="http://schemas.microsoft.com/office/powerpoint/2010/main" val="304909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Resumo da Analise do Deck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Botões: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RESULTADO: Dá acesso a tela resumo de resultado da análise;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 tela com o resultado resumo da analise é sobreposta à tela DECK DE FATURAMENTO;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Os dois objetos de tela são GRID com numero variável de linhas e colunas (rolagem H e V)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533C1E9-4AAC-4ED7-8F5B-045334198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30"/>
          <a:stretch/>
        </p:blipFill>
        <p:spPr>
          <a:xfrm>
            <a:off x="4520808" y="933162"/>
            <a:ext cx="7445614" cy="478816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C2DEF41-AB14-45C7-AD8D-74A3CEB84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77"/>
          <a:stretch/>
        </p:blipFill>
        <p:spPr>
          <a:xfrm>
            <a:off x="4499031" y="571189"/>
            <a:ext cx="7545761" cy="27622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952DF0E-3661-4F49-8D6E-B00B5E663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016" y="623199"/>
            <a:ext cx="1463040" cy="19812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2167925-429D-4E03-94EA-04098AEF4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1273" y="622032"/>
            <a:ext cx="762000" cy="19812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3835C07-D88A-4E98-8304-15467120A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8D537C-DCCD-4015-B066-7176D551D3CC}"/>
              </a:ext>
            </a:extLst>
          </p:cNvPr>
          <p:cNvSpPr/>
          <p:nvPr/>
        </p:nvSpPr>
        <p:spPr>
          <a:xfrm>
            <a:off x="4586537" y="866255"/>
            <a:ext cx="7445614" cy="54613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EEFFD7-F295-47AE-A259-6D0D70014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8353" y="1028365"/>
            <a:ext cx="7374855" cy="21050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436E9CF-CB41-443F-981A-AB63EF3DB6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353" y="3237084"/>
            <a:ext cx="6670005" cy="2762250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87438" y="6150132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03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8490</TotalTime>
  <Words>822</Words>
  <Application>Microsoft Macintosh PowerPoint</Application>
  <PresentationFormat>Widescreen</PresentationFormat>
  <Paragraphs>201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Pechinchador</vt:lpstr>
      <vt:lpstr>PowerPoint Presentation</vt:lpstr>
      <vt:lpstr>PECHINCHADOR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Tracking Last Mile Console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Last Mile</dc:title>
  <dc:creator>Genaro Luiz Mario Troiano</dc:creator>
  <cp:lastModifiedBy>Alexandre Menchini</cp:lastModifiedBy>
  <cp:revision>151</cp:revision>
  <cp:lastPrinted>2020-10-01T19:28:32Z</cp:lastPrinted>
  <dcterms:created xsi:type="dcterms:W3CDTF">2020-09-28T14:37:22Z</dcterms:created>
  <dcterms:modified xsi:type="dcterms:W3CDTF">2021-06-24T12:22:47Z</dcterms:modified>
</cp:coreProperties>
</file>